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6" r:id="rId3"/>
    <p:sldId id="264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EE62B-8722-4572-9F4B-00218939B79E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7F8DA-A4FE-4A1A-B74C-2A009CA771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012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71085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66550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3573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52557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221C2-CF81-43A0-902A-C935C5C281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732713-567C-4653-8B02-792A21F9A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6F249F-A92C-4B6E-9139-D218B5063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1DB8ED-3934-494B-BF46-5C68B587B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09CAB4-536C-4577-AD80-7FB11585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824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3D2C9-73CE-485B-8E8A-429897229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0E5400-F758-4A0B-8460-A89DEBF52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48FE3E-2EA6-4C23-9A48-342CC333A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8FF550-989F-43BE-807D-E98C76A5A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D4EE7E-C6C0-481D-B3A2-52A31CDB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212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3706087-1D8B-4A1E-AD4B-2BBB4B84B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6752DDA-905C-47AA-8A04-9CE3E1AC4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D6B905-AC40-4EA0-BA5A-F7799B12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C05B0E-F06D-496E-8D8A-FE84AB515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EF9351-8E7C-47D5-9900-6F0E71E46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03478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12E2E-8823-4AEF-B550-B579FFE73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8456C5-838C-46AA-A8DA-AB206F590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DD4126-AF53-4D12-9E75-3C96021A6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6DDC36-495D-4B30-A3F8-F735D97A6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799AF3-B5F6-4926-B43D-C8700C0A0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9256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834306-230E-40EC-80C5-9260E5662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BC12A4-13B8-4287-9C95-F9DB12649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56F775-35D3-4B65-9655-7656FB796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D392F9-7CAC-4DDA-9C93-9E37EE1B5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C08CF8-85F6-4C90-99E6-4C99F3C4D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7089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BC96F5-DD64-49C8-B10E-35FE09EA4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4CE9FC-9FFB-4A82-8F35-91FD370CDC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DAC1F45-C71B-4C46-8334-5461E3736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BE5ABF-09AD-4838-8518-3CED39DC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C4E9180-1F5E-45BE-9902-24AD23CAF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B22CD3-534C-450B-BD23-1F54AE1B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91562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03EF3-E5C3-44C6-808C-E251243A3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D2C362-0AEC-46CB-8DFC-56E1D56D6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26561A-7A4E-4507-B93A-AB426269F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801E3B5-A735-43AE-B955-0E06701B5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ABA5F94-89E0-4A6D-A0AD-E5F3167F54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4FE137E-004A-4AD1-824B-249201303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EE8F944-CE74-4C09-9DCE-1D3E3B35D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3787FE6-F555-46E9-ABCB-1789597C6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435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879CB9-E1ED-4FBF-AA34-BBCE6AD88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18E54C-4B69-48EC-A3A2-F4278DF08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E197F04-3C06-46CA-941B-F4C260282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8C6CD1A-B7CF-4D36-8C8D-31E6AE13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45198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DB9DC4B-E806-43E0-B765-F4C93D0DE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841C12-B517-4FB5-BD63-2A9079E5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00C3D0-05AF-4A45-91E6-CE946B5D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7815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105EA3-5D18-46EB-90CE-969EAB65D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D78682-05F7-4CCA-8CC3-BECD9E55F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CD6B4F-474F-41B2-9BDC-9E07A2072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D3858B-DCE4-4871-8941-AFAADD64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A4569FB-29E1-4CDC-B2BC-FE2545A85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725705-B31F-41A1-B95F-E0A806C8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7528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151D3A-DB9D-4A7E-9800-D791BD5E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F1811D1-BB1F-4203-95DD-57C8B0A82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AFD67A4-44E3-4B63-916A-2AAB543AD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206B56-01D6-4F59-864F-89403613E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D52099-97A1-40D6-A079-E8C1C3EC5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40249F-4BE2-4A78-827F-13D5D055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1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E286B50-DFBE-4195-8C37-FB4E6A44B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24248C-8364-41C0-81B5-C10D26AF1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D3F539-3C12-4636-94E5-8CA0B3388A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37499-5619-45EE-8841-66030E1C4EAD}" type="datetimeFigureOut">
              <a:rPr lang="es-CO" smtClean="0"/>
              <a:t>3/07/2022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6DF351-1971-4819-B47E-527D26C0A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E232FF-20FE-4972-A1C3-4DBB01C04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44C77-6369-484B-9651-70F4EEEA825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127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bstat.com/wp/uploads/2019/02/Screen-Shot-2019-02-21-at-5.22.31-PM.png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2.wp.com/coinbureau.es/wp-content/uploads/2021/10/ethecosystem-e1633707688730.jpg?resize=750%2C418&amp;ssl=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coingape.com/wp-content/uploads/2021/09/Solana-Ecosistema-1200x675.jp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.publish.vn/amberblocks/2021-09/cardano-ecosystem-1631790946310.jfi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2;p3">
            <a:extLst>
              <a:ext uri="{FF2B5EF4-FFF2-40B4-BE49-F238E27FC236}">
                <a16:creationId xmlns:a16="http://schemas.microsoft.com/office/drawing/2014/main" id="{1CC0BBEC-1AFF-445A-880E-58CFECDCD5EC}"/>
              </a:ext>
            </a:extLst>
          </p:cNvPr>
          <p:cNvSpPr/>
          <p:nvPr/>
        </p:nvSpPr>
        <p:spPr>
          <a:xfrm>
            <a:off x="2489596" y="2758374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lt1"/>
              </a:buClr>
              <a:buSzPts val="450"/>
            </a:pPr>
            <a:r>
              <a:rPr lang="es-ES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Slider B</a:t>
            </a:r>
            <a:endParaRPr lang="es-ES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lvl="0" algn="ctr">
              <a:buClr>
                <a:schemeClr val="lt1"/>
              </a:buClr>
              <a:buSzPts val="450"/>
            </a:pPr>
            <a:r>
              <a:rPr lang="es-ES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DI_CF01_2.4_Interacción_otras_aplicaciones </a:t>
            </a:r>
            <a:endParaRPr lang="es-ES" sz="18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1237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8;p4">
            <a:extLst>
              <a:ext uri="{FF2B5EF4-FFF2-40B4-BE49-F238E27FC236}">
                <a16:creationId xmlns:a16="http://schemas.microsoft.com/office/drawing/2014/main" id="{E0FB12D5-CB9B-4166-8F9D-0B96BBF986D0}"/>
              </a:ext>
            </a:extLst>
          </p:cNvPr>
          <p:cNvSpPr/>
          <p:nvPr/>
        </p:nvSpPr>
        <p:spPr>
          <a:xfrm>
            <a:off x="8331362" y="-43202"/>
            <a:ext cx="4003760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00;p4">
            <a:extLst>
              <a:ext uri="{FF2B5EF4-FFF2-40B4-BE49-F238E27FC236}">
                <a16:creationId xmlns:a16="http://schemas.microsoft.com/office/drawing/2014/main" id="{9B62FE6E-E763-4325-A27F-A505B91AD8C5}"/>
              </a:ext>
            </a:extLst>
          </p:cNvPr>
          <p:cNvSpPr/>
          <p:nvPr/>
        </p:nvSpPr>
        <p:spPr>
          <a:xfrm>
            <a:off x="8331362" y="-43202"/>
            <a:ext cx="4043515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 sz="1400" dirty="0"/>
          </a:p>
        </p:txBody>
      </p:sp>
      <p:sp>
        <p:nvSpPr>
          <p:cNvPr id="6" name="Google Shape;101;p4">
            <a:extLst>
              <a:ext uri="{FF2B5EF4-FFF2-40B4-BE49-F238E27FC236}">
                <a16:creationId xmlns:a16="http://schemas.microsoft.com/office/drawing/2014/main" id="{9D3D24C3-E016-4F98-9A91-7A477B12C047}"/>
              </a:ext>
            </a:extLst>
          </p:cNvPr>
          <p:cNvSpPr/>
          <p:nvPr/>
        </p:nvSpPr>
        <p:spPr>
          <a:xfrm>
            <a:off x="8321421" y="5538651"/>
            <a:ext cx="4043516" cy="137531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C9F14F-41C0-4335-AA81-430C47F2B373}"/>
              </a:ext>
            </a:extLst>
          </p:cNvPr>
          <p:cNvSpPr txBox="1"/>
          <p:nvPr/>
        </p:nvSpPr>
        <p:spPr>
          <a:xfrm>
            <a:off x="8331361" y="898085"/>
            <a:ext cx="4023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Presentar en Slider está información.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Mantener el dinamismo en todas y cada una de las diapositivas que siguen.  </a:t>
            </a:r>
          </a:p>
          <a:p>
            <a:endParaRPr lang="es-ES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ES_tradnl" sz="1400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Equipo de producción la imagen presentada es la que se relaciona de manera directa con el texto del slider.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DA5D652-0164-4CFA-8402-CB9357A25279}"/>
              </a:ext>
            </a:extLst>
          </p:cNvPr>
          <p:cNvSpPr txBox="1"/>
          <p:nvPr/>
        </p:nvSpPr>
        <p:spPr>
          <a:xfrm>
            <a:off x="3758588" y="6209020"/>
            <a:ext cx="68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cs typeface="Arial" panose="020B0604020202020204" pitchFamily="34" charset="0"/>
              </a:rPr>
              <a:t>1/5</a:t>
            </a:r>
            <a:endParaRPr lang="es-CO" dirty="0"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C863ABC-0596-4394-9FC8-8C4C5441349F}"/>
              </a:ext>
            </a:extLst>
          </p:cNvPr>
          <p:cNvSpPr txBox="1"/>
          <p:nvPr/>
        </p:nvSpPr>
        <p:spPr>
          <a:xfrm>
            <a:off x="1215175" y="898085"/>
            <a:ext cx="64600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1F1F20"/>
                </a:solidFill>
              </a:rPr>
              <a:t>Este proyecto se ha convertido en una innovadora red de pagos y una nueva clase de dinero, tal como se muestra:</a:t>
            </a:r>
            <a:endParaRPr lang="es-ES" b="0" i="0" dirty="0">
              <a:solidFill>
                <a:srgbClr val="1F1F20"/>
              </a:solidFill>
              <a:effectLst/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8395537" y="5977247"/>
            <a:ext cx="3915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600" dirty="0">
                <a:hlinkClick r:id="rId2"/>
              </a:rPr>
              <a:t>https://www.tbstat.com/wp/uploads/2019/02/Screen-Shot-2019-02-21-at-5.22.31-PM.png</a:t>
            </a:r>
            <a:r>
              <a:rPr lang="es-CO" sz="1600" dirty="0"/>
              <a:t> </a:t>
            </a:r>
          </a:p>
        </p:txBody>
      </p:sp>
      <p:sp>
        <p:nvSpPr>
          <p:cNvPr id="25" name="Botón de acción: Hacia delante o Siguiente 24">
            <a:hlinkClick r:id="" action="ppaction://hlinkshowjump?jump=nextslide" highlightClick="1"/>
          </p:cNvPr>
          <p:cNvSpPr/>
          <p:nvPr/>
        </p:nvSpPr>
        <p:spPr>
          <a:xfrm>
            <a:off x="4445214" y="6187568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Rectángulo 29"/>
          <p:cNvSpPr/>
          <p:nvPr/>
        </p:nvSpPr>
        <p:spPr>
          <a:xfrm>
            <a:off x="3245295" y="346572"/>
            <a:ext cx="1943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Ecosistema </a:t>
            </a:r>
            <a:r>
              <a:rPr lang="es-ES" b="1" i="1" dirty="0">
                <a:solidFill>
                  <a:schemeClr val="accent5">
                    <a:lumMod val="75000"/>
                  </a:schemeClr>
                </a:solidFill>
              </a:rPr>
              <a:t>bitcoin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24" y="2035047"/>
            <a:ext cx="6713979" cy="379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71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123FFE-3F87-40A6-9244-74E373278C75}"/>
              </a:ext>
            </a:extLst>
          </p:cNvPr>
          <p:cNvSpPr txBox="1"/>
          <p:nvPr/>
        </p:nvSpPr>
        <p:spPr>
          <a:xfrm>
            <a:off x="428699" y="585486"/>
            <a:ext cx="78246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>
                <a:solidFill>
                  <a:srgbClr val="000000"/>
                </a:solidFill>
              </a:rPr>
              <a:t>Este proyecto es uno de los proyectos iniciales, y que estableció el punto de partida para los nuevos ecosistemas, cuenta con grandes soluciones para </a:t>
            </a:r>
            <a:r>
              <a:rPr lang="es-ES" i="1" dirty="0" err="1">
                <a:solidFill>
                  <a:srgbClr val="000000"/>
                </a:solidFill>
              </a:rPr>
              <a:t>wallets</a:t>
            </a:r>
            <a:r>
              <a:rPr lang="es-ES" dirty="0">
                <a:solidFill>
                  <a:srgbClr val="000000"/>
                </a:solidFill>
              </a:rPr>
              <a:t>, finanzas descentralizadas, mercados descentralizados, juegos, NFT, entre otros. En la siguiente figura puede observar el ecosistema de proyectos que depende de Ethereum:</a:t>
            </a:r>
            <a:endParaRPr lang="es-ES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DA5D652-0164-4CFA-8402-CB9357A25279}"/>
              </a:ext>
            </a:extLst>
          </p:cNvPr>
          <p:cNvSpPr txBox="1"/>
          <p:nvPr/>
        </p:nvSpPr>
        <p:spPr>
          <a:xfrm>
            <a:off x="3885375" y="6191859"/>
            <a:ext cx="68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2/5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Botón de acción: Hacia delante o Siguiente 9">
            <a:hlinkClick r:id="" action="ppaction://hlinkshowjump?jump=nextslide" highlightClick="1"/>
          </p:cNvPr>
          <p:cNvSpPr/>
          <p:nvPr/>
        </p:nvSpPr>
        <p:spPr>
          <a:xfrm>
            <a:off x="4572001" y="6191859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Botón de acción: Hacia delante o Siguiente 10">
            <a:hlinkClick r:id="" action="ppaction://hlinkshowjump?jump=nextslide" highlightClick="1"/>
          </p:cNvPr>
          <p:cNvSpPr/>
          <p:nvPr/>
        </p:nvSpPr>
        <p:spPr>
          <a:xfrm rot="10800000">
            <a:off x="3192262" y="6191859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Rectángulo 1"/>
          <p:cNvSpPr/>
          <p:nvPr/>
        </p:nvSpPr>
        <p:spPr>
          <a:xfrm>
            <a:off x="2925677" y="226661"/>
            <a:ext cx="2229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Ecosistema </a:t>
            </a:r>
            <a:r>
              <a:rPr lang="es-ES" b="1" dirty="0" err="1">
                <a:solidFill>
                  <a:schemeClr val="accent5">
                    <a:lumMod val="75000"/>
                  </a:schemeClr>
                </a:solidFill>
              </a:rPr>
              <a:t>Ethereum</a:t>
            </a:r>
            <a:endParaRPr lang="es-E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" name="Google Shape;101;p4">
            <a:extLst>
              <a:ext uri="{FF2B5EF4-FFF2-40B4-BE49-F238E27FC236}">
                <a16:creationId xmlns:a16="http://schemas.microsoft.com/office/drawing/2014/main" id="{9D3D24C3-E016-4F98-9A91-7A477B12C047}"/>
              </a:ext>
            </a:extLst>
          </p:cNvPr>
          <p:cNvSpPr/>
          <p:nvPr/>
        </p:nvSpPr>
        <p:spPr>
          <a:xfrm>
            <a:off x="8253350" y="5329646"/>
            <a:ext cx="3938649" cy="152835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https://i2.wp.com/coinbureau.es/wp-content/uploads/2021/10/ethecosystem-e1633707688730.jpg?resize=750%2C418&amp;ssl=1</a:t>
            </a: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26" y="2062814"/>
            <a:ext cx="7143750" cy="398145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75C9F14F-41C0-4335-AA81-430C47F2B373}"/>
              </a:ext>
            </a:extLst>
          </p:cNvPr>
          <p:cNvSpPr txBox="1"/>
          <p:nvPr/>
        </p:nvSpPr>
        <p:spPr>
          <a:xfrm>
            <a:off x="8331361" y="898085"/>
            <a:ext cx="4023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Presentar en Slider está información.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Mantener el dinamismo en todas y cada una de las diapositivas que siguen.  </a:t>
            </a:r>
          </a:p>
          <a:p>
            <a:endParaRPr lang="es-ES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ES_tradnl" sz="1400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Equipo de producción la imagen presentada es la que se relaciona de manera directa con el texto del slider.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360068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EB0BAB7-F8D1-422B-84CC-4518B7DC5E9D}"/>
              </a:ext>
            </a:extLst>
          </p:cNvPr>
          <p:cNvSpPr txBox="1"/>
          <p:nvPr/>
        </p:nvSpPr>
        <p:spPr>
          <a:xfrm>
            <a:off x="781872" y="885022"/>
            <a:ext cx="70209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Proyecto </a:t>
            </a:r>
            <a:r>
              <a:rPr lang="es-ES" i="1" dirty="0"/>
              <a:t>blockchain</a:t>
            </a:r>
            <a:r>
              <a:rPr lang="es-ES" dirty="0"/>
              <a:t> que busca aprovechar al máximo los NFT y contratos inteligentes, se puede observar el ecosistema de soluciones integradas en la siguiente figura:</a:t>
            </a:r>
            <a:endParaRPr lang="es-ES" i="0" dirty="0">
              <a:effectLst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DA5D652-0164-4CFA-8402-CB9357A25279}"/>
              </a:ext>
            </a:extLst>
          </p:cNvPr>
          <p:cNvSpPr txBox="1"/>
          <p:nvPr/>
        </p:nvSpPr>
        <p:spPr>
          <a:xfrm>
            <a:off x="3846187" y="6175772"/>
            <a:ext cx="68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3/5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Botón de acción: Hacia delante o Siguiente 8">
            <a:hlinkClick r:id="" action="ppaction://hlinkshowjump?jump=nextslide" highlightClick="1"/>
          </p:cNvPr>
          <p:cNvSpPr/>
          <p:nvPr/>
        </p:nvSpPr>
        <p:spPr>
          <a:xfrm>
            <a:off x="4566812" y="6175772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Botón de acción: Hacia delante o Siguiente 9">
            <a:hlinkClick r:id="" action="ppaction://hlinkshowjump?jump=nextslide" highlightClick="1"/>
          </p:cNvPr>
          <p:cNvSpPr/>
          <p:nvPr/>
        </p:nvSpPr>
        <p:spPr>
          <a:xfrm rot="10800000">
            <a:off x="3153074" y="6175772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Google Shape;101;p4">
            <a:extLst>
              <a:ext uri="{FF2B5EF4-FFF2-40B4-BE49-F238E27FC236}">
                <a16:creationId xmlns:a16="http://schemas.microsoft.com/office/drawing/2014/main" id="{9D3D24C3-E016-4F98-9A91-7A477B12C047}"/>
              </a:ext>
            </a:extLst>
          </p:cNvPr>
          <p:cNvSpPr/>
          <p:nvPr/>
        </p:nvSpPr>
        <p:spPr>
          <a:xfrm>
            <a:off x="8253350" y="5421086"/>
            <a:ext cx="3938649" cy="143691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https://es.coingape.com/wp-content/uploads/2021/09/Solana-Ecosistema-1200x675.jpg</a:t>
            </a: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221799" y="281992"/>
            <a:ext cx="1935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Ecosistema Solana</a:t>
            </a:r>
            <a:endParaRPr lang="es-CO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60" y="1808352"/>
            <a:ext cx="7421880" cy="4174808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5C9F14F-41C0-4335-AA81-430C47F2B373}"/>
              </a:ext>
            </a:extLst>
          </p:cNvPr>
          <p:cNvSpPr txBox="1"/>
          <p:nvPr/>
        </p:nvSpPr>
        <p:spPr>
          <a:xfrm>
            <a:off x="8331362" y="898085"/>
            <a:ext cx="38606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Presentar en Slider está información.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Mantener el dinamismo en todas y cada una de las diapositivas que siguen.  </a:t>
            </a:r>
          </a:p>
          <a:p>
            <a:endParaRPr lang="es-ES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ES_tradnl" sz="1400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Equipo de producción la imagen presentada es la que se relaciona de manera directa con el texto del slider.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790756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6FF26FF-FF3D-4F75-8D41-3F83F5CEF924}"/>
              </a:ext>
            </a:extLst>
          </p:cNvPr>
          <p:cNvSpPr txBox="1"/>
          <p:nvPr/>
        </p:nvSpPr>
        <p:spPr>
          <a:xfrm>
            <a:off x="1418143" y="869000"/>
            <a:ext cx="58985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Este proyecto promete ser una plataforma para contratos inteligentes y su integración con grandes soluciones.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DA5D652-0164-4CFA-8402-CB9357A25279}"/>
              </a:ext>
            </a:extLst>
          </p:cNvPr>
          <p:cNvSpPr txBox="1"/>
          <p:nvPr/>
        </p:nvSpPr>
        <p:spPr>
          <a:xfrm>
            <a:off x="3680773" y="6243130"/>
            <a:ext cx="68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cs typeface="Arial" panose="020B0604020202020204" pitchFamily="34" charset="0"/>
              </a:rPr>
              <a:t>4/5</a:t>
            </a:r>
            <a:endParaRPr lang="es-CO" dirty="0">
              <a:cs typeface="Arial" panose="020B0604020202020204" pitchFamily="34" charset="0"/>
            </a:endParaRPr>
          </a:p>
        </p:txBody>
      </p:sp>
      <p:sp>
        <p:nvSpPr>
          <p:cNvPr id="13" name="Botón de acción: Hacia delante o Siguiente 12">
            <a:hlinkClick r:id="" action="ppaction://hlinkshowjump?jump=nextslide" highlightClick="1"/>
          </p:cNvPr>
          <p:cNvSpPr/>
          <p:nvPr/>
        </p:nvSpPr>
        <p:spPr>
          <a:xfrm>
            <a:off x="4367399" y="6266908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4" name="Botón de acción: Hacia delante o Siguiente 13">
            <a:hlinkClick r:id="" action="ppaction://hlinkshowjump?jump=nextslide" highlightClick="1"/>
          </p:cNvPr>
          <p:cNvSpPr/>
          <p:nvPr/>
        </p:nvSpPr>
        <p:spPr>
          <a:xfrm rot="10800000">
            <a:off x="2987660" y="6243130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5" name="Google Shape;101;p4">
            <a:extLst>
              <a:ext uri="{FF2B5EF4-FFF2-40B4-BE49-F238E27FC236}">
                <a16:creationId xmlns:a16="http://schemas.microsoft.com/office/drawing/2014/main" id="{9D3D24C3-E016-4F98-9A91-7A477B12C047}"/>
              </a:ext>
            </a:extLst>
          </p:cNvPr>
          <p:cNvSpPr/>
          <p:nvPr/>
        </p:nvSpPr>
        <p:spPr>
          <a:xfrm>
            <a:off x="8253350" y="5492382"/>
            <a:ext cx="3938649" cy="136561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https://file.publish.vn/amberblocks/2021-09/cardano-ecosystem-1631790946310.jfif</a:t>
            </a:r>
            <a:r>
              <a:rPr lang="es-E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258885" y="371474"/>
            <a:ext cx="2094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1" dirty="0">
                <a:solidFill>
                  <a:schemeClr val="accent5">
                    <a:lumMod val="75000"/>
                  </a:schemeClr>
                </a:solidFill>
              </a:rPr>
              <a:t>Ecosistema </a:t>
            </a:r>
            <a:r>
              <a:rPr lang="es-CO" b="1" dirty="0" err="1">
                <a:solidFill>
                  <a:schemeClr val="accent5">
                    <a:lumMod val="75000"/>
                  </a:schemeClr>
                </a:solidFill>
              </a:rPr>
              <a:t>Cardano</a:t>
            </a:r>
            <a:endParaRPr lang="es-CO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60" y="1902186"/>
            <a:ext cx="7069877" cy="3976099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5C9F14F-41C0-4335-AA81-430C47F2B373}"/>
              </a:ext>
            </a:extLst>
          </p:cNvPr>
          <p:cNvSpPr txBox="1"/>
          <p:nvPr/>
        </p:nvSpPr>
        <p:spPr>
          <a:xfrm>
            <a:off x="8331362" y="898085"/>
            <a:ext cx="38606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Presentar en Slider está información.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Mantener el dinamismo en todas y cada una de las diapositivas que siguen.  </a:t>
            </a:r>
          </a:p>
          <a:p>
            <a:endParaRPr lang="es-ES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ES_tradnl" sz="1400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Equipo de producción la imagen presentada es la que se relaciona de manera directa con el texto del slider.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961200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B627483-9EE5-4273-8256-C74FA925F565}"/>
              </a:ext>
            </a:extLst>
          </p:cNvPr>
          <p:cNvSpPr txBox="1"/>
          <p:nvPr/>
        </p:nvSpPr>
        <p:spPr>
          <a:xfrm>
            <a:off x="952083" y="1226586"/>
            <a:ext cx="66838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Este proyecto apalancado en proyectos denominados </a:t>
            </a:r>
            <a:r>
              <a:rPr lang="es-ES" i="1" dirty="0" err="1"/>
              <a:t>Parachains</a:t>
            </a:r>
            <a:r>
              <a:rPr lang="es-ES" dirty="0"/>
              <a:t> buscan brindar soluciones de diferentes tipos, en la siguiente </a:t>
            </a:r>
            <a:r>
              <a:rPr lang="es-ES"/>
              <a:t>figura puede </a:t>
            </a:r>
            <a:r>
              <a:rPr lang="es-ES" dirty="0"/>
              <a:t>consultar el </a:t>
            </a:r>
            <a:r>
              <a:rPr lang="es-ES"/>
              <a:t>ecosistema propuesto. 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DA5D652-0164-4CFA-8402-CB9357A25279}"/>
              </a:ext>
            </a:extLst>
          </p:cNvPr>
          <p:cNvSpPr txBox="1"/>
          <p:nvPr/>
        </p:nvSpPr>
        <p:spPr>
          <a:xfrm>
            <a:off x="3950690" y="6162709"/>
            <a:ext cx="68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5/5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Botón de acción: Hacia delante o Siguiente 8">
            <a:hlinkClick r:id="" action="ppaction://hlinkshowjump?jump=nextslide" highlightClick="1"/>
          </p:cNvPr>
          <p:cNvSpPr/>
          <p:nvPr/>
        </p:nvSpPr>
        <p:spPr>
          <a:xfrm>
            <a:off x="4618258" y="6162709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Botón de acción: Hacia delante o Siguiente 9">
            <a:hlinkClick r:id="" action="ppaction://hlinkshowjump?jump=nextslide" highlightClick="1"/>
          </p:cNvPr>
          <p:cNvSpPr/>
          <p:nvPr/>
        </p:nvSpPr>
        <p:spPr>
          <a:xfrm rot="10800000">
            <a:off x="3257577" y="6162709"/>
            <a:ext cx="542451" cy="4103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Google Shape;101;p4">
            <a:extLst>
              <a:ext uri="{FF2B5EF4-FFF2-40B4-BE49-F238E27FC236}">
                <a16:creationId xmlns:a16="http://schemas.microsoft.com/office/drawing/2014/main" id="{9D3D24C3-E016-4F98-9A91-7A477B12C047}"/>
              </a:ext>
            </a:extLst>
          </p:cNvPr>
          <p:cNvSpPr/>
          <p:nvPr/>
        </p:nvSpPr>
        <p:spPr>
          <a:xfrm>
            <a:off x="8253350" y="5577840"/>
            <a:ext cx="3938649" cy="128016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n-US" sz="16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Polkadot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Ecosystem: Move slowly but surely (coin98.net) </a:t>
            </a: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lang="es-CO" sz="2400" dirty="0"/>
          </a:p>
          <a:p>
            <a:pPr lvl="0">
              <a:buClr>
                <a:schemeClr val="dk1"/>
              </a:buClr>
              <a:buSzPts val="300"/>
            </a:pPr>
            <a:endParaRPr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MX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17045" y="501500"/>
            <a:ext cx="2143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Ecosistema </a:t>
            </a:r>
            <a:r>
              <a:rPr lang="es-ES" b="1" dirty="0" err="1">
                <a:solidFill>
                  <a:schemeClr val="accent5">
                    <a:lumMod val="75000"/>
                  </a:schemeClr>
                </a:solidFill>
              </a:rPr>
              <a:t>Polkadot</a:t>
            </a:r>
            <a:endParaRPr lang="es-CO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3" name="Imagen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377" y="2505670"/>
            <a:ext cx="6455546" cy="346991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5C9F14F-41C0-4335-AA81-430C47F2B373}"/>
              </a:ext>
            </a:extLst>
          </p:cNvPr>
          <p:cNvSpPr txBox="1"/>
          <p:nvPr/>
        </p:nvSpPr>
        <p:spPr>
          <a:xfrm>
            <a:off x="8331362" y="898085"/>
            <a:ext cx="38606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Presentar en Slider está información.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CO" sz="1400" dirty="0">
                <a:solidFill>
                  <a:srgbClr val="FF0000"/>
                </a:solidFill>
                <a:cs typeface="Arial" panose="020B0604020202020204" pitchFamily="34" charset="0"/>
              </a:rPr>
              <a:t>Mantener el dinamismo en todas y cada una de las diapositivas que siguen.  </a:t>
            </a:r>
          </a:p>
          <a:p>
            <a:endParaRPr lang="es-ES" sz="1400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s-ES_tradnl" sz="1400" dirty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Equipo de producción la imagen presentada es la que se relaciona de manera directa con el texto del slider.</a:t>
            </a:r>
          </a:p>
          <a:p>
            <a:endParaRPr lang="es-CO" sz="14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961283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BA69CCE19797543AAB5DE63E320ACE2" ma:contentTypeVersion="13" ma:contentTypeDescription="Crear nuevo documento." ma:contentTypeScope="" ma:versionID="c27e9dff27dbbef6126b7e1a03a96eaf">
  <xsd:schema xmlns:xsd="http://www.w3.org/2001/XMLSchema" xmlns:xs="http://www.w3.org/2001/XMLSchema" xmlns:p="http://schemas.microsoft.com/office/2006/metadata/properties" xmlns:ns2="1d52d4bc-3f95-4709-b359-1b96840d7671" xmlns:ns3="8d1bea48-6525-4b05-8cf5-c6ad0dd5b02f" targetNamespace="http://schemas.microsoft.com/office/2006/metadata/properties" ma:root="true" ma:fieldsID="5282fca2a66791c7f7987122c07bb49b" ns2:_="" ns3:_="">
    <xsd:import namespace="1d52d4bc-3f95-4709-b359-1b96840d7671"/>
    <xsd:import namespace="8d1bea48-6525-4b05-8cf5-c6ad0dd5b02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lcf76f155ced4ddcb4097134ff3c332f" minOccurs="0"/>
                <xsd:element ref="ns2:TaxCatchAll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52d4bc-3f95-4709-b359-1b96840d76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86b9d2d1-95d9-404f-a0e9-5b204eef34e2}" ma:internalName="TaxCatchAll" ma:showField="CatchAllData" ma:web="1d52d4bc-3f95-4709-b359-1b96840d767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1bea48-6525-4b05-8cf5-c6ad0dd5b0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Etiquetas de imagen" ma:readOnly="false" ma:fieldId="{5cf76f15-5ced-4ddc-b409-7134ff3c332f}" ma:taxonomyMulti="true" ma:sspId="d33c8c81-5745-4931-bcc4-c2aeafe8678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52d4bc-3f95-4709-b359-1b96840d7671" xsi:nil="true"/>
    <lcf76f155ced4ddcb4097134ff3c332f xmlns="8d1bea48-6525-4b05-8cf5-c6ad0dd5b02f">
      <Terms xmlns="http://schemas.microsoft.com/office/infopath/2007/PartnerControls"/>
    </lcf76f155ced4ddcb4097134ff3c332f>
    <SharedWithUsers xmlns="1d52d4bc-3f95-4709-b359-1b96840d7671">
      <UserInfo>
        <DisplayName/>
        <AccountId xsi:nil="true"/>
        <AccountType/>
      </UserInfo>
    </SharedWithUsers>
    <MediaLengthInSeconds xmlns="8d1bea48-6525-4b05-8cf5-c6ad0dd5b02f" xsi:nil="true"/>
  </documentManagement>
</p:properties>
</file>

<file path=customXml/itemProps1.xml><?xml version="1.0" encoding="utf-8"?>
<ds:datastoreItem xmlns:ds="http://schemas.openxmlformats.org/officeDocument/2006/customXml" ds:itemID="{1CFDBF2C-302F-4D0F-9F74-A44DC4BD2E6B}"/>
</file>

<file path=customXml/itemProps2.xml><?xml version="1.0" encoding="utf-8"?>
<ds:datastoreItem xmlns:ds="http://schemas.openxmlformats.org/officeDocument/2006/customXml" ds:itemID="{17BE3C5E-45E2-467D-8377-B931E5FC0CEF}"/>
</file>

<file path=customXml/itemProps3.xml><?xml version="1.0" encoding="utf-8"?>
<ds:datastoreItem xmlns:ds="http://schemas.openxmlformats.org/officeDocument/2006/customXml" ds:itemID="{F5E71E96-2A09-4423-A392-3EE14B289B9E}"/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511</Words>
  <Application>Microsoft Office PowerPoint</Application>
  <PresentationFormat>Panorámica</PresentationFormat>
  <Paragraphs>120</Paragraphs>
  <Slides>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María E Ceballos</dc:creator>
  <cp:lastModifiedBy>JULIA ISABEL ROBERTO</cp:lastModifiedBy>
  <cp:revision>41</cp:revision>
  <dcterms:created xsi:type="dcterms:W3CDTF">2021-07-12T21:41:00Z</dcterms:created>
  <dcterms:modified xsi:type="dcterms:W3CDTF">2022-07-03T05:57:49Z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0x0101009BA69CCE19797543AAB5DE63E320ACE2</vt:lpwstr>
  </property>
  <property fmtid="{D5CDD505-2E9C-101B-9397-08002B2CF9AE}" pid="3" name="Order">
    <vt:r8>16929900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</Properties>
</file>

<file path=docProps/thumbnail.jpeg>
</file>